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60" r:id="rId4"/>
    <p:sldId id="263" r:id="rId5"/>
    <p:sldId id="261" r:id="rId6"/>
    <p:sldId id="258" r:id="rId7"/>
    <p:sldId id="270" r:id="rId8"/>
    <p:sldId id="259" r:id="rId9"/>
    <p:sldId id="272" r:id="rId10"/>
    <p:sldId id="284" r:id="rId11"/>
    <p:sldId id="266" r:id="rId12"/>
    <p:sldId id="267" r:id="rId13"/>
    <p:sldId id="265" r:id="rId14"/>
    <p:sldId id="268" r:id="rId15"/>
    <p:sldId id="278" r:id="rId16"/>
    <p:sldId id="279" r:id="rId17"/>
    <p:sldId id="280" r:id="rId18"/>
    <p:sldId id="281" r:id="rId19"/>
    <p:sldId id="282" r:id="rId20"/>
    <p:sldId id="283" r:id="rId21"/>
    <p:sldId id="269" r:id="rId22"/>
    <p:sldId id="271" r:id="rId23"/>
    <p:sldId id="273" r:id="rId24"/>
    <p:sldId id="274" r:id="rId25"/>
    <p:sldId id="275" r:id="rId26"/>
    <p:sldId id="285"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908E46EF-C426-48A1-BCF4-C089E1D2DB76}" type="datetimeFigureOut">
              <a:rPr lang="de-AT" smtClean="0"/>
              <a:t>27.05.2015</a:t>
            </a:fld>
            <a:endParaRPr lang="de-AT"/>
          </a:p>
        </p:txBody>
      </p:sp>
      <p:sp>
        <p:nvSpPr>
          <p:cNvPr id="5" name="Footer Placeholder 4"/>
          <p:cNvSpPr>
            <a:spLocks noGrp="1"/>
          </p:cNvSpPr>
          <p:nvPr>
            <p:ph type="ftr" sz="quarter" idx="11"/>
          </p:nvPr>
        </p:nvSpPr>
        <p:spPr/>
        <p:txBody>
          <a:bodyPr/>
          <a:lstStyle/>
          <a:p>
            <a:endParaRPr lang="de-A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380209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08E46EF-C426-48A1-BCF4-C089E1D2DB76}" type="datetimeFigureOut">
              <a:rPr lang="de-AT" smtClean="0"/>
              <a:t>27.05.2015</a:t>
            </a:fld>
            <a:endParaRPr lang="de-AT"/>
          </a:p>
        </p:txBody>
      </p:sp>
      <p:sp>
        <p:nvSpPr>
          <p:cNvPr id="5" name="Footer Placeholder 4"/>
          <p:cNvSpPr>
            <a:spLocks noGrp="1"/>
          </p:cNvSpPr>
          <p:nvPr>
            <p:ph type="ftr" sz="quarter" idx="11"/>
          </p:nvPr>
        </p:nvSpPr>
        <p:spPr/>
        <p:txBody>
          <a:bodyPr/>
          <a:lstStyle/>
          <a:p>
            <a:endParaRPr lang="de-A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24870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08E46EF-C426-48A1-BCF4-C089E1D2DB76}" type="datetimeFigureOut">
              <a:rPr lang="de-AT" smtClean="0"/>
              <a:t>27.05.2015</a:t>
            </a:fld>
            <a:endParaRPr lang="de-AT"/>
          </a:p>
        </p:txBody>
      </p:sp>
      <p:sp>
        <p:nvSpPr>
          <p:cNvPr id="5" name="Footer Placeholder 4"/>
          <p:cNvSpPr>
            <a:spLocks noGrp="1"/>
          </p:cNvSpPr>
          <p:nvPr>
            <p:ph type="ftr" sz="quarter" idx="11"/>
          </p:nvPr>
        </p:nvSpPr>
        <p:spPr/>
        <p:txBody>
          <a:bodyPr/>
          <a:lstStyle/>
          <a:p>
            <a:endParaRPr lang="de-A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687FD3-DA25-4B45-990C-304C3F0F7187}" type="slidenum">
              <a:rPr lang="de-AT" smtClean="0"/>
              <a:t>‹Nr.›</a:t>
            </a:fld>
            <a:endParaRPr lang="de-A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387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908E46EF-C426-48A1-BCF4-C089E1D2DB76}" type="datetimeFigureOut">
              <a:rPr lang="de-AT" smtClean="0"/>
              <a:t>27.05.2015</a:t>
            </a:fld>
            <a:endParaRPr lang="de-AT"/>
          </a:p>
        </p:txBody>
      </p:sp>
      <p:sp>
        <p:nvSpPr>
          <p:cNvPr id="6" name="Footer Placeholder 5"/>
          <p:cNvSpPr>
            <a:spLocks noGrp="1"/>
          </p:cNvSpPr>
          <p:nvPr>
            <p:ph type="ftr" sz="quarter" idx="11"/>
          </p:nvPr>
        </p:nvSpPr>
        <p:spPr/>
        <p:txBody>
          <a:bodyPr/>
          <a:lstStyle/>
          <a:p>
            <a:endParaRPr lang="de-A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1617741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908E46EF-C426-48A1-BCF4-C089E1D2DB76}" type="datetimeFigureOut">
              <a:rPr lang="de-AT" smtClean="0"/>
              <a:t>27.05.2015</a:t>
            </a:fld>
            <a:endParaRPr lang="de-AT"/>
          </a:p>
        </p:txBody>
      </p:sp>
      <p:sp>
        <p:nvSpPr>
          <p:cNvPr id="6" name="Footer Placeholder 5"/>
          <p:cNvSpPr>
            <a:spLocks noGrp="1"/>
          </p:cNvSpPr>
          <p:nvPr>
            <p:ph type="ftr" sz="quarter" idx="11"/>
          </p:nvPr>
        </p:nvSpPr>
        <p:spPr/>
        <p:txBody>
          <a:bodyPr/>
          <a:lstStyle/>
          <a:p>
            <a:endParaRPr lang="de-A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687FD3-DA25-4B45-990C-304C3F0F7187}" type="slidenum">
              <a:rPr lang="de-AT" smtClean="0"/>
              <a:t>‹Nr.›</a:t>
            </a:fld>
            <a:endParaRPr lang="de-A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1734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908E46EF-C426-48A1-BCF4-C089E1D2DB76}" type="datetimeFigureOut">
              <a:rPr lang="de-AT" smtClean="0"/>
              <a:t>27.05.2015</a:t>
            </a:fld>
            <a:endParaRPr lang="de-AT"/>
          </a:p>
        </p:txBody>
      </p:sp>
      <p:sp>
        <p:nvSpPr>
          <p:cNvPr id="6" name="Footer Placeholder 5"/>
          <p:cNvSpPr>
            <a:spLocks noGrp="1"/>
          </p:cNvSpPr>
          <p:nvPr>
            <p:ph type="ftr" sz="quarter" idx="11"/>
          </p:nvPr>
        </p:nvSpPr>
        <p:spPr/>
        <p:txBody>
          <a:bodyPr/>
          <a:lstStyle/>
          <a:p>
            <a:endParaRPr lang="de-A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281711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08E46EF-C426-48A1-BCF4-C089E1D2DB76}" type="datetimeFigureOut">
              <a:rPr lang="de-AT" smtClean="0"/>
              <a:t>27.05.2015</a:t>
            </a:fld>
            <a:endParaRPr lang="de-AT"/>
          </a:p>
        </p:txBody>
      </p:sp>
      <p:sp>
        <p:nvSpPr>
          <p:cNvPr id="5" name="Footer Placeholder 4"/>
          <p:cNvSpPr>
            <a:spLocks noGrp="1"/>
          </p:cNvSpPr>
          <p:nvPr>
            <p:ph type="ftr" sz="quarter" idx="11"/>
          </p:nvPr>
        </p:nvSpPr>
        <p:spPr/>
        <p:txBody>
          <a:bodyPr/>
          <a:lstStyle/>
          <a:p>
            <a:endParaRPr lang="de-A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158410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08E46EF-C426-48A1-BCF4-C089E1D2DB76}" type="datetimeFigureOut">
              <a:rPr lang="de-AT" smtClean="0"/>
              <a:t>27.05.2015</a:t>
            </a:fld>
            <a:endParaRPr lang="de-AT"/>
          </a:p>
        </p:txBody>
      </p:sp>
      <p:sp>
        <p:nvSpPr>
          <p:cNvPr id="5" name="Footer Placeholder 4"/>
          <p:cNvSpPr>
            <a:spLocks noGrp="1"/>
          </p:cNvSpPr>
          <p:nvPr>
            <p:ph type="ftr" sz="quarter" idx="11"/>
          </p:nvPr>
        </p:nvSpPr>
        <p:spPr/>
        <p:txBody>
          <a:bodyPr/>
          <a:lstStyle/>
          <a:p>
            <a:endParaRPr lang="de-A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313182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08E46EF-C426-48A1-BCF4-C089E1D2DB76}" type="datetimeFigureOut">
              <a:rPr lang="de-AT" smtClean="0"/>
              <a:t>27.05.2015</a:t>
            </a:fld>
            <a:endParaRPr lang="de-AT"/>
          </a:p>
        </p:txBody>
      </p:sp>
      <p:sp>
        <p:nvSpPr>
          <p:cNvPr id="5" name="Footer Placeholder 4"/>
          <p:cNvSpPr>
            <a:spLocks noGrp="1"/>
          </p:cNvSpPr>
          <p:nvPr>
            <p:ph type="ftr" sz="quarter" idx="11"/>
          </p:nvPr>
        </p:nvSpPr>
        <p:spPr/>
        <p:txBody>
          <a:bodyPr/>
          <a:lstStyle/>
          <a:p>
            <a:endParaRPr lang="de-A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70924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08E46EF-C426-48A1-BCF4-C089E1D2DB76}" type="datetimeFigureOut">
              <a:rPr lang="de-AT" smtClean="0"/>
              <a:t>27.05.2015</a:t>
            </a:fld>
            <a:endParaRPr lang="de-AT"/>
          </a:p>
        </p:txBody>
      </p:sp>
      <p:sp>
        <p:nvSpPr>
          <p:cNvPr id="5" name="Footer Placeholder 4"/>
          <p:cNvSpPr>
            <a:spLocks noGrp="1"/>
          </p:cNvSpPr>
          <p:nvPr>
            <p:ph type="ftr" sz="quarter" idx="11"/>
          </p:nvPr>
        </p:nvSpPr>
        <p:spPr/>
        <p:txBody>
          <a:bodyPr/>
          <a:lstStyle/>
          <a:p>
            <a:endParaRPr lang="de-A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400973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08E46EF-C426-48A1-BCF4-C089E1D2DB76}" type="datetimeFigureOut">
              <a:rPr lang="de-AT" smtClean="0"/>
              <a:t>27.05.2015</a:t>
            </a:fld>
            <a:endParaRPr lang="de-AT"/>
          </a:p>
        </p:txBody>
      </p:sp>
      <p:sp>
        <p:nvSpPr>
          <p:cNvPr id="6" name="Footer Placeholder 5"/>
          <p:cNvSpPr>
            <a:spLocks noGrp="1"/>
          </p:cNvSpPr>
          <p:nvPr>
            <p:ph type="ftr" sz="quarter" idx="11"/>
          </p:nvPr>
        </p:nvSpPr>
        <p:spPr/>
        <p:txBody>
          <a:bodyPr/>
          <a:lstStyle/>
          <a:p>
            <a:endParaRPr lang="de-A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386738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908E46EF-C426-48A1-BCF4-C089E1D2DB76}" type="datetimeFigureOut">
              <a:rPr lang="de-AT" smtClean="0"/>
              <a:t>27.05.2015</a:t>
            </a:fld>
            <a:endParaRPr lang="de-AT"/>
          </a:p>
        </p:txBody>
      </p:sp>
      <p:sp>
        <p:nvSpPr>
          <p:cNvPr id="8" name="Footer Placeholder 7"/>
          <p:cNvSpPr>
            <a:spLocks noGrp="1"/>
          </p:cNvSpPr>
          <p:nvPr>
            <p:ph type="ftr" sz="quarter" idx="11"/>
          </p:nvPr>
        </p:nvSpPr>
        <p:spPr/>
        <p:txBody>
          <a:bodyPr/>
          <a:lstStyle/>
          <a:p>
            <a:endParaRPr lang="de-A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218670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908E46EF-C426-48A1-BCF4-C089E1D2DB76}" type="datetimeFigureOut">
              <a:rPr lang="de-AT" smtClean="0"/>
              <a:t>27.05.2015</a:t>
            </a:fld>
            <a:endParaRPr lang="de-AT"/>
          </a:p>
        </p:txBody>
      </p:sp>
      <p:sp>
        <p:nvSpPr>
          <p:cNvPr id="4" name="Footer Placeholder 3"/>
          <p:cNvSpPr>
            <a:spLocks noGrp="1"/>
          </p:cNvSpPr>
          <p:nvPr>
            <p:ph type="ftr" sz="quarter" idx="11"/>
          </p:nvPr>
        </p:nvSpPr>
        <p:spPr/>
        <p:txBody>
          <a:bodyPr/>
          <a:lstStyle/>
          <a:p>
            <a:endParaRPr lang="de-A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36256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E46EF-C426-48A1-BCF4-C089E1D2DB76}" type="datetimeFigureOut">
              <a:rPr lang="de-AT" smtClean="0"/>
              <a:t>27.05.2015</a:t>
            </a:fld>
            <a:endParaRPr lang="de-AT"/>
          </a:p>
        </p:txBody>
      </p:sp>
      <p:sp>
        <p:nvSpPr>
          <p:cNvPr id="3" name="Footer Placeholder 2"/>
          <p:cNvSpPr>
            <a:spLocks noGrp="1"/>
          </p:cNvSpPr>
          <p:nvPr>
            <p:ph type="ftr" sz="quarter" idx="11"/>
          </p:nvPr>
        </p:nvSpPr>
        <p:spPr/>
        <p:txBody>
          <a:bodyPr/>
          <a:lstStyle/>
          <a:p>
            <a:endParaRPr lang="de-A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369940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08E46EF-C426-48A1-BCF4-C089E1D2DB76}" type="datetimeFigureOut">
              <a:rPr lang="de-AT" smtClean="0"/>
              <a:t>27.05.2015</a:t>
            </a:fld>
            <a:endParaRPr lang="de-AT"/>
          </a:p>
        </p:txBody>
      </p:sp>
      <p:sp>
        <p:nvSpPr>
          <p:cNvPr id="6" name="Footer Placeholder 5"/>
          <p:cNvSpPr>
            <a:spLocks noGrp="1"/>
          </p:cNvSpPr>
          <p:nvPr>
            <p:ph type="ftr" sz="quarter" idx="11"/>
          </p:nvPr>
        </p:nvSpPr>
        <p:spPr/>
        <p:txBody>
          <a:bodyPr/>
          <a:lstStyle/>
          <a:p>
            <a:endParaRPr lang="de-A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395703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08E46EF-C426-48A1-BCF4-C089E1D2DB76}" type="datetimeFigureOut">
              <a:rPr lang="de-AT" smtClean="0"/>
              <a:t>27.05.2015</a:t>
            </a:fld>
            <a:endParaRPr lang="de-AT"/>
          </a:p>
        </p:txBody>
      </p:sp>
      <p:sp>
        <p:nvSpPr>
          <p:cNvPr id="6" name="Footer Placeholder 5"/>
          <p:cNvSpPr>
            <a:spLocks noGrp="1"/>
          </p:cNvSpPr>
          <p:nvPr>
            <p:ph type="ftr" sz="quarter" idx="11"/>
          </p:nvPr>
        </p:nvSpPr>
        <p:spPr/>
        <p:txBody>
          <a:bodyPr/>
          <a:lstStyle/>
          <a:p>
            <a:endParaRPr lang="de-A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687FD3-DA25-4B45-990C-304C3F0F7187}" type="slidenum">
              <a:rPr lang="de-AT" smtClean="0"/>
              <a:t>‹Nr.›</a:t>
            </a:fld>
            <a:endParaRPr lang="de-AT"/>
          </a:p>
        </p:txBody>
      </p:sp>
    </p:spTree>
    <p:extLst>
      <p:ext uri="{BB962C8B-B14F-4D97-AF65-F5344CB8AC3E}">
        <p14:creationId xmlns:p14="http://schemas.microsoft.com/office/powerpoint/2010/main" val="73000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8E46EF-C426-48A1-BCF4-C089E1D2DB76}" type="datetimeFigureOut">
              <a:rPr lang="de-AT" smtClean="0"/>
              <a:t>27.05.2015</a:t>
            </a:fld>
            <a:endParaRPr lang="de-A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A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9687FD3-DA25-4B45-990C-304C3F0F7187}" type="slidenum">
              <a:rPr lang="de-AT" smtClean="0"/>
              <a:t>‹Nr.›</a:t>
            </a:fld>
            <a:endParaRPr lang="de-AT"/>
          </a:p>
        </p:txBody>
      </p:sp>
    </p:spTree>
    <p:extLst>
      <p:ext uri="{BB962C8B-B14F-4D97-AF65-F5344CB8AC3E}">
        <p14:creationId xmlns:p14="http://schemas.microsoft.com/office/powerpoint/2010/main" val="23016561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wdr.de/tv/kopfball/sendungsbeitraege/2012/0101/spinnenseide.js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84400" y="4305300"/>
            <a:ext cx="8697912" cy="1238646"/>
          </a:xfrm>
        </p:spPr>
        <p:txBody>
          <a:bodyPr>
            <a:normAutofit fontScale="90000"/>
          </a:bodyPr>
          <a:lstStyle/>
          <a:p>
            <a:r>
              <a:rPr lang="de-AT" dirty="0" smtClean="0"/>
              <a:t/>
            </a:r>
            <a:br>
              <a:rPr lang="de-AT" dirty="0" smtClean="0"/>
            </a:br>
            <a:r>
              <a:rPr lang="de-AT" dirty="0" smtClean="0"/>
              <a:t>Willkommen im Hotel Ach!</a:t>
            </a:r>
            <a:endParaRPr lang="de-AT" dirty="0"/>
          </a:p>
        </p:txBody>
      </p:sp>
      <p:sp>
        <p:nvSpPr>
          <p:cNvPr id="3" name="Untertitel 2"/>
          <p:cNvSpPr>
            <a:spLocks noGrp="1"/>
          </p:cNvSpPr>
          <p:nvPr>
            <p:ph type="subTitle" idx="1"/>
          </p:nvPr>
        </p:nvSpPr>
        <p:spPr>
          <a:xfrm>
            <a:off x="2424113" y="5731717"/>
            <a:ext cx="8915399" cy="1126283"/>
          </a:xfrm>
        </p:spPr>
        <p:txBody>
          <a:bodyPr/>
          <a:lstStyle/>
          <a:p>
            <a:endParaRPr lang="de-AT"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113" y="610983"/>
            <a:ext cx="5056187" cy="3792140"/>
          </a:xfrm>
          <a:prstGeom prst="rect">
            <a:avLst/>
          </a:prstGeom>
        </p:spPr>
      </p:pic>
      <p:sp>
        <p:nvSpPr>
          <p:cNvPr id="5" name="Textfeld 4"/>
          <p:cNvSpPr txBox="1"/>
          <p:nvPr/>
        </p:nvSpPr>
        <p:spPr>
          <a:xfrm>
            <a:off x="7244556" y="64389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1136313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Kleine Spinnenaufgabe</a:t>
            </a:r>
            <a:endParaRPr lang="de-AT" dirty="0"/>
          </a:p>
        </p:txBody>
      </p:sp>
      <p:sp>
        <p:nvSpPr>
          <p:cNvPr id="3" name="Inhaltsplatzhalter 2"/>
          <p:cNvSpPr>
            <a:spLocks noGrp="1"/>
          </p:cNvSpPr>
          <p:nvPr>
            <p:ph idx="1"/>
          </p:nvPr>
        </p:nvSpPr>
        <p:spPr>
          <a:xfrm>
            <a:off x="2592925" y="1536700"/>
            <a:ext cx="8915400" cy="4470400"/>
          </a:xfrm>
        </p:spPr>
        <p:txBody>
          <a:bodyPr>
            <a:noAutofit/>
          </a:bodyPr>
          <a:lstStyle/>
          <a:p>
            <a:r>
              <a:rPr lang="de-AT" sz="3200" dirty="0" smtClean="0"/>
              <a:t>Suche Spinnen und fertige eine Strichliste an, wie viele du in zwei Minuten gefunden hast.</a:t>
            </a:r>
          </a:p>
          <a:p>
            <a:r>
              <a:rPr lang="de-AT" sz="3200" dirty="0" smtClean="0"/>
              <a:t>Berechne nun, wie viele Beine alle Spinnen, die du gefunden hast gemeinsam haben.</a:t>
            </a:r>
          </a:p>
          <a:p>
            <a:r>
              <a:rPr lang="de-AT" sz="3200" dirty="0" smtClean="0"/>
              <a:t>Wie viele Beinpaare sind das? </a:t>
            </a:r>
          </a:p>
          <a:p>
            <a:r>
              <a:rPr lang="de-AT" sz="3200" dirty="0" smtClean="0"/>
              <a:t>Fertige eine Spinnenskizze an.</a:t>
            </a:r>
            <a:endParaRPr lang="de-AT" sz="3200" dirty="0"/>
          </a:p>
        </p:txBody>
      </p:sp>
      <p:sp>
        <p:nvSpPr>
          <p:cNvPr id="4" name="Textfeld 3"/>
          <p:cNvSpPr txBox="1"/>
          <p:nvPr/>
        </p:nvSpPr>
        <p:spPr>
          <a:xfrm>
            <a:off x="7373052" y="64389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3844726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5" name="Inhaltsplatzhalter 4"/>
          <p:cNvPicPr>
            <a:picLocks noGrp="1" noChangeAspect="1"/>
          </p:cNvPicPr>
          <p:nvPr>
            <p:ph idx="1"/>
          </p:nvPr>
        </p:nvPicPr>
        <p:blipFill>
          <a:blip r:embed="rId2"/>
          <a:stretch>
            <a:fillRect/>
          </a:stretch>
        </p:blipFill>
        <p:spPr>
          <a:xfrm>
            <a:off x="2222616" y="238467"/>
            <a:ext cx="8610483" cy="4301461"/>
          </a:xfrm>
          <a:prstGeom prst="rect">
            <a:avLst/>
          </a:prstGeom>
        </p:spPr>
      </p:pic>
      <p:sp>
        <p:nvSpPr>
          <p:cNvPr id="4" name="Textplatzhalter 3"/>
          <p:cNvSpPr>
            <a:spLocks noGrp="1"/>
          </p:cNvSpPr>
          <p:nvPr>
            <p:ph type="body" sz="half" idx="2"/>
          </p:nvPr>
        </p:nvSpPr>
        <p:spPr>
          <a:xfrm>
            <a:off x="2222617" y="4648200"/>
            <a:ext cx="8966084" cy="1589880"/>
          </a:xfrm>
        </p:spPr>
        <p:txBody>
          <a:bodyPr>
            <a:normAutofit/>
          </a:bodyPr>
          <a:lstStyle/>
          <a:p>
            <a:r>
              <a:rPr lang="de-AT" sz="2800" dirty="0" smtClean="0"/>
              <a:t>Die Tausendfüßer haben eigentlich zwischen 12 und maximal 325 Beinpaare. </a:t>
            </a:r>
          </a:p>
          <a:p>
            <a:r>
              <a:rPr lang="de-AT" sz="2800" dirty="0" smtClean="0"/>
              <a:t>Kannst du ausrechnen, wie viele Beine das sind?</a:t>
            </a:r>
            <a:endParaRPr lang="de-AT" sz="2800" dirty="0"/>
          </a:p>
        </p:txBody>
      </p:sp>
      <p:sp>
        <p:nvSpPr>
          <p:cNvPr id="6" name="Textfeld 5"/>
          <p:cNvSpPr txBox="1"/>
          <p:nvPr/>
        </p:nvSpPr>
        <p:spPr>
          <a:xfrm>
            <a:off x="7269956" y="64643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3091977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2835" y="812800"/>
            <a:ext cx="3711576" cy="1562100"/>
          </a:xfrm>
        </p:spPr>
        <p:txBody>
          <a:bodyPr>
            <a:noAutofit/>
          </a:bodyPr>
          <a:lstStyle/>
          <a:p>
            <a:r>
              <a:rPr lang="de-AT" sz="4000" dirty="0" smtClean="0"/>
              <a:t/>
            </a:r>
            <a:br>
              <a:rPr lang="de-AT" sz="4000" dirty="0" smtClean="0"/>
            </a:br>
            <a:r>
              <a:rPr lang="de-AT" sz="4000" dirty="0"/>
              <a:t/>
            </a:r>
            <a:br>
              <a:rPr lang="de-AT" sz="4000" dirty="0"/>
            </a:br>
            <a:r>
              <a:rPr lang="de-AT" sz="4000" dirty="0" smtClean="0"/>
              <a:t/>
            </a:r>
            <a:br>
              <a:rPr lang="de-AT" sz="4000" dirty="0" smtClean="0"/>
            </a:br>
            <a:r>
              <a:rPr lang="de-AT" sz="4000" dirty="0" smtClean="0"/>
              <a:t>Zeichne einen Tausendfüßer!</a:t>
            </a:r>
            <a:endParaRPr lang="de-AT" sz="4000" dirty="0"/>
          </a:p>
        </p:txBody>
      </p:sp>
      <p:pic>
        <p:nvPicPr>
          <p:cNvPr id="5" name="Inhaltsplatzhalter 4"/>
          <p:cNvPicPr>
            <a:picLocks noGrp="1" noChangeAspect="1"/>
          </p:cNvPicPr>
          <p:nvPr>
            <p:ph idx="1"/>
          </p:nvPr>
        </p:nvPicPr>
        <p:blipFill>
          <a:blip r:embed="rId2"/>
          <a:stretch>
            <a:fillRect/>
          </a:stretch>
        </p:blipFill>
        <p:spPr>
          <a:xfrm>
            <a:off x="6361113" y="641114"/>
            <a:ext cx="5181600" cy="5219934"/>
          </a:xfrm>
          <a:prstGeom prst="rect">
            <a:avLst/>
          </a:prstGeom>
        </p:spPr>
      </p:pic>
      <p:sp>
        <p:nvSpPr>
          <p:cNvPr id="4" name="Textplatzhalter 3"/>
          <p:cNvSpPr>
            <a:spLocks noGrp="1"/>
          </p:cNvSpPr>
          <p:nvPr>
            <p:ph type="body" sz="half" idx="2"/>
          </p:nvPr>
        </p:nvSpPr>
        <p:spPr>
          <a:xfrm>
            <a:off x="2589212" y="2984499"/>
            <a:ext cx="3505199" cy="2876549"/>
          </a:xfrm>
        </p:spPr>
        <p:txBody>
          <a:bodyPr>
            <a:normAutofit/>
          </a:bodyPr>
          <a:lstStyle/>
          <a:p>
            <a:r>
              <a:rPr lang="de-AT" sz="3200" dirty="0" smtClean="0"/>
              <a:t>Kannst du es auch schon so gut?</a:t>
            </a:r>
            <a:endParaRPr lang="de-AT" sz="3200" dirty="0"/>
          </a:p>
        </p:txBody>
      </p:sp>
      <p:sp>
        <p:nvSpPr>
          <p:cNvPr id="6" name="Textfeld 5"/>
          <p:cNvSpPr txBox="1"/>
          <p:nvPr/>
        </p:nvSpPr>
        <p:spPr>
          <a:xfrm>
            <a:off x="7373052" y="64770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3709237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4312" y="241301"/>
            <a:ext cx="3505199" cy="976312"/>
          </a:xfrm>
        </p:spPr>
        <p:txBody>
          <a:bodyPr>
            <a:normAutofit/>
          </a:bodyPr>
          <a:lstStyle/>
          <a:p>
            <a:r>
              <a:rPr lang="de-AT" sz="2400" b="1" dirty="0" smtClean="0"/>
              <a:t>Krebstiere</a:t>
            </a:r>
            <a:endParaRPr lang="de-AT" sz="2400" b="1" dirty="0"/>
          </a:p>
        </p:txBody>
      </p:sp>
      <p:pic>
        <p:nvPicPr>
          <p:cNvPr id="6" name="Inhaltsplatzhalter 5"/>
          <p:cNvPicPr>
            <a:picLocks noGrp="1" noChangeAspect="1"/>
          </p:cNvPicPr>
          <p:nvPr>
            <p:ph idx="1"/>
          </p:nvPr>
        </p:nvPicPr>
        <p:blipFill>
          <a:blip r:embed="rId2"/>
          <a:stretch>
            <a:fillRect/>
          </a:stretch>
        </p:blipFill>
        <p:spPr>
          <a:xfrm>
            <a:off x="3556001" y="690698"/>
            <a:ext cx="8493783" cy="5795932"/>
          </a:xfrm>
          <a:prstGeom prst="rect">
            <a:avLst/>
          </a:prstGeom>
        </p:spPr>
      </p:pic>
      <p:sp>
        <p:nvSpPr>
          <p:cNvPr id="4" name="Textplatzhalter 3"/>
          <p:cNvSpPr>
            <a:spLocks noGrp="1"/>
          </p:cNvSpPr>
          <p:nvPr>
            <p:ph type="body" sz="half" idx="2"/>
          </p:nvPr>
        </p:nvSpPr>
        <p:spPr>
          <a:xfrm>
            <a:off x="444501" y="1254125"/>
            <a:ext cx="3111500" cy="5232505"/>
          </a:xfrm>
        </p:spPr>
        <p:txBody>
          <a:bodyPr>
            <a:noAutofit/>
          </a:bodyPr>
          <a:lstStyle/>
          <a:p>
            <a:r>
              <a:rPr lang="de-AT" sz="2400" b="1" dirty="0" smtClean="0"/>
              <a:t>Flohkrebse</a:t>
            </a:r>
            <a:r>
              <a:rPr lang="de-AT" sz="2400" dirty="0" smtClean="0"/>
              <a:t> und </a:t>
            </a:r>
            <a:r>
              <a:rPr lang="de-AT" sz="2400" b="1" dirty="0" smtClean="0"/>
              <a:t>Asseln</a:t>
            </a:r>
            <a:r>
              <a:rPr lang="de-AT" sz="2400" dirty="0" smtClean="0"/>
              <a:t> gibt es bei uns. Zu den Krebstieren gehören auch Garnelen, Hummer und Krabben. Die Krebstiere haben einen gegliederten Hinterleib, mindestens fünf Beinpaare, Scheren und einen Schwanzfächer.</a:t>
            </a:r>
            <a:endParaRPr lang="de-AT" sz="2400" dirty="0"/>
          </a:p>
        </p:txBody>
      </p:sp>
      <p:sp>
        <p:nvSpPr>
          <p:cNvPr id="5" name="Textfeld 4"/>
          <p:cNvSpPr txBox="1"/>
          <p:nvPr/>
        </p:nvSpPr>
        <p:spPr>
          <a:xfrm>
            <a:off x="7373052" y="648663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4278273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05100" y="624110"/>
            <a:ext cx="8799512" cy="2601690"/>
          </a:xfrm>
        </p:spPr>
        <p:txBody>
          <a:bodyPr>
            <a:normAutofit/>
          </a:bodyPr>
          <a:lstStyle/>
          <a:p>
            <a:r>
              <a:rPr lang="de-AT" b="1" dirty="0" smtClean="0"/>
              <a:t>Die Biene</a:t>
            </a:r>
            <a:br>
              <a:rPr lang="de-AT" b="1" dirty="0" smtClean="0"/>
            </a:br>
            <a:r>
              <a:rPr lang="de-AT" dirty="0"/>
              <a:t/>
            </a:r>
            <a:br>
              <a:rPr lang="de-AT" dirty="0"/>
            </a:br>
            <a:r>
              <a:rPr lang="de-AT" dirty="0" smtClean="0"/>
              <a:t/>
            </a:r>
            <a:br>
              <a:rPr lang="de-AT" dirty="0" smtClean="0"/>
            </a:br>
            <a:r>
              <a:rPr lang="de-AT" dirty="0"/>
              <a:t>	</a:t>
            </a:r>
            <a:r>
              <a:rPr lang="de-AT" dirty="0" smtClean="0"/>
              <a:t>									</a:t>
            </a:r>
            <a:r>
              <a:rPr lang="de-AT" sz="1400" dirty="0" err="1" smtClean="0"/>
              <a:t>public</a:t>
            </a:r>
            <a:r>
              <a:rPr lang="de-AT" sz="1400" dirty="0" smtClean="0"/>
              <a:t> </a:t>
            </a:r>
            <a:r>
              <a:rPr lang="de-AT" sz="1400" dirty="0" err="1" smtClean="0"/>
              <a:t>domain</a:t>
            </a:r>
            <a:endParaRPr lang="de-AT" sz="1400" dirty="0"/>
          </a:p>
        </p:txBody>
      </p:sp>
      <p:sp>
        <p:nvSpPr>
          <p:cNvPr id="3" name="Inhaltsplatzhalter 2"/>
          <p:cNvSpPr>
            <a:spLocks noGrp="1"/>
          </p:cNvSpPr>
          <p:nvPr>
            <p:ph idx="1"/>
          </p:nvPr>
        </p:nvSpPr>
        <p:spPr>
          <a:xfrm>
            <a:off x="800100" y="2789892"/>
            <a:ext cx="11633200" cy="3340100"/>
          </a:xfrm>
        </p:spPr>
        <p:txBody>
          <a:bodyPr>
            <a:noAutofit/>
          </a:bodyPr>
          <a:lstStyle/>
          <a:p>
            <a:r>
              <a:rPr lang="de-AT" sz="2400" dirty="0" smtClean="0"/>
              <a:t>Habt ihr schon einmal Bienen beobachtet? Sie fliegen von Blüte zu Blüte und sammeln fleißig Nektar für ihren Nachwuchs. Dabei befruchten sie die Blüten. Ohne die Bienen würden die Blumen nicht befruchtet werden und es könnten keine Früchte wachsen. </a:t>
            </a:r>
          </a:p>
          <a:p>
            <a:r>
              <a:rPr lang="de-AT" sz="2400" dirty="0" smtClean="0"/>
              <a:t>Ohne die Bienen müssten wir jede einzelne Blume mit einem Pinsel selbst befruchten, damit wir Obst zum Essen haben. </a:t>
            </a:r>
          </a:p>
          <a:p>
            <a:r>
              <a:rPr lang="de-AT" sz="2400" dirty="0" smtClean="0"/>
              <a:t>Darum brauchen wir die Bienen ganz dringend. </a:t>
            </a:r>
          </a:p>
          <a:p>
            <a:r>
              <a:rPr lang="de-AT" sz="2400" dirty="0" smtClean="0"/>
              <a:t>Auch im Wald wachsen viele Früchte, von denen sich Tiere ernähren und die durch Wildbienen und anderen Insekten befruchtet werden.</a:t>
            </a:r>
            <a:endParaRPr lang="de-AT" sz="2400" dirty="0"/>
          </a:p>
        </p:txBody>
      </p:sp>
      <p:pic>
        <p:nvPicPr>
          <p:cNvPr id="4" name="Grafik 3"/>
          <p:cNvPicPr>
            <a:picLocks noChangeAspect="1"/>
          </p:cNvPicPr>
          <p:nvPr/>
        </p:nvPicPr>
        <p:blipFill>
          <a:blip r:embed="rId2"/>
          <a:stretch>
            <a:fillRect/>
          </a:stretch>
        </p:blipFill>
        <p:spPr>
          <a:xfrm>
            <a:off x="7302500" y="285318"/>
            <a:ext cx="3198812" cy="2257522"/>
          </a:xfrm>
          <a:prstGeom prst="rect">
            <a:avLst/>
          </a:prstGeom>
        </p:spPr>
      </p:pic>
      <p:sp>
        <p:nvSpPr>
          <p:cNvPr id="5" name="Textfeld 4"/>
          <p:cNvSpPr txBox="1"/>
          <p:nvPr/>
        </p:nvSpPr>
        <p:spPr>
          <a:xfrm>
            <a:off x="7302500" y="6531845"/>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1995534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9210" y="245318"/>
            <a:ext cx="3505199" cy="1816100"/>
          </a:xfrm>
        </p:spPr>
        <p:txBody>
          <a:bodyPr>
            <a:noAutofit/>
          </a:bodyPr>
          <a:lstStyle/>
          <a:p>
            <a:r>
              <a:rPr lang="de-AT" sz="3600" b="1" dirty="0" smtClean="0"/>
              <a:t>Der Lebenszyklus einer Biene</a:t>
            </a:r>
            <a:endParaRPr lang="de-AT" sz="3600" b="1" dirty="0"/>
          </a:p>
        </p:txBody>
      </p:sp>
      <p:sp>
        <p:nvSpPr>
          <p:cNvPr id="4" name="Textplatzhalter 3"/>
          <p:cNvSpPr>
            <a:spLocks noGrp="1"/>
          </p:cNvSpPr>
          <p:nvPr>
            <p:ph type="body" sz="half" idx="2"/>
          </p:nvPr>
        </p:nvSpPr>
        <p:spPr>
          <a:xfrm>
            <a:off x="2589210" y="2273204"/>
            <a:ext cx="3505199" cy="4262436"/>
          </a:xfrm>
        </p:spPr>
        <p:txBody>
          <a:bodyPr>
            <a:normAutofit/>
          </a:bodyPr>
          <a:lstStyle/>
          <a:p>
            <a:r>
              <a:rPr lang="de-AT" sz="3200" dirty="0" smtClean="0"/>
              <a:t>Vor gar nicht allzu langer Zeit bin ich aus einem von 2000 Eiern meiner Mama geschlüpft.</a:t>
            </a:r>
            <a:endParaRPr lang="de-AT" sz="3200" dirty="0"/>
          </a:p>
        </p:txBody>
      </p:sp>
      <p:pic>
        <p:nvPicPr>
          <p:cNvPr id="8" name="Inhaltsplatzhalt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4410" y="2273204"/>
            <a:ext cx="5692522" cy="3263996"/>
          </a:xfrm>
        </p:spPr>
      </p:pic>
      <p:sp>
        <p:nvSpPr>
          <p:cNvPr id="5" name="Textfeld 4"/>
          <p:cNvSpPr txBox="1"/>
          <p:nvPr/>
        </p:nvSpPr>
        <p:spPr>
          <a:xfrm>
            <a:off x="7244556" y="639714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1670776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8600" y="558800"/>
            <a:ext cx="3325811" cy="863600"/>
          </a:xfrm>
        </p:spPr>
        <p:txBody>
          <a:bodyPr>
            <a:normAutofit/>
          </a:bodyPr>
          <a:lstStyle/>
          <a:p>
            <a:endParaRPr lang="de-AT"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97576" y="2265981"/>
            <a:ext cx="5564161" cy="2927699"/>
          </a:xfrm>
        </p:spPr>
      </p:pic>
      <p:sp>
        <p:nvSpPr>
          <p:cNvPr id="4" name="Textplatzhalter 3"/>
          <p:cNvSpPr>
            <a:spLocks noGrp="1"/>
          </p:cNvSpPr>
          <p:nvPr>
            <p:ph type="body" sz="half" idx="2"/>
          </p:nvPr>
        </p:nvSpPr>
        <p:spPr/>
        <p:txBody>
          <a:bodyPr>
            <a:noAutofit/>
          </a:bodyPr>
          <a:lstStyle/>
          <a:p>
            <a:r>
              <a:rPr lang="de-AT" sz="3200" dirty="0" smtClean="0"/>
              <a:t>So habe ich da ausgesehen! Ich war eine kleine Larve, lag in meiner Brutzelle und wurde von Arbeitsbienen versorgt. So wuchs ich also heran.</a:t>
            </a:r>
            <a:endParaRPr lang="de-AT" sz="3200" dirty="0"/>
          </a:p>
        </p:txBody>
      </p:sp>
      <p:sp>
        <p:nvSpPr>
          <p:cNvPr id="6" name="Textfeld 5"/>
          <p:cNvSpPr txBox="1"/>
          <p:nvPr/>
        </p:nvSpPr>
        <p:spPr>
          <a:xfrm>
            <a:off x="7269956" y="64770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3935450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4068" y="1963832"/>
            <a:ext cx="5203021" cy="2951068"/>
          </a:xfrm>
        </p:spPr>
      </p:pic>
      <p:sp>
        <p:nvSpPr>
          <p:cNvPr id="4" name="Textplatzhalter 3"/>
          <p:cNvSpPr>
            <a:spLocks noGrp="1"/>
          </p:cNvSpPr>
          <p:nvPr>
            <p:ph type="body" sz="half" idx="2"/>
          </p:nvPr>
        </p:nvSpPr>
        <p:spPr/>
        <p:txBody>
          <a:bodyPr>
            <a:normAutofit/>
          </a:bodyPr>
          <a:lstStyle/>
          <a:p>
            <a:r>
              <a:rPr lang="de-AT" sz="3600" dirty="0" smtClean="0"/>
              <a:t>Ich wurde dicker und dicker.</a:t>
            </a:r>
            <a:endParaRPr lang="de-AT" sz="3600" dirty="0"/>
          </a:p>
        </p:txBody>
      </p:sp>
      <p:sp>
        <p:nvSpPr>
          <p:cNvPr id="6" name="Textfeld 5"/>
          <p:cNvSpPr txBox="1"/>
          <p:nvPr/>
        </p:nvSpPr>
        <p:spPr>
          <a:xfrm>
            <a:off x="7257256" y="64135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481079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21382" y="2073052"/>
            <a:ext cx="5589124" cy="2829148"/>
          </a:xfrm>
        </p:spPr>
      </p:pic>
      <p:sp>
        <p:nvSpPr>
          <p:cNvPr id="4" name="Textplatzhalter 3"/>
          <p:cNvSpPr>
            <a:spLocks noGrp="1"/>
          </p:cNvSpPr>
          <p:nvPr>
            <p:ph type="body" sz="half" idx="2"/>
          </p:nvPr>
        </p:nvSpPr>
        <p:spPr/>
        <p:txBody>
          <a:bodyPr>
            <a:normAutofit/>
          </a:bodyPr>
          <a:lstStyle/>
          <a:p>
            <a:r>
              <a:rPr lang="de-AT" sz="3200" dirty="0" smtClean="0"/>
              <a:t>Dann bekam ich ein enges Haus. Das nennt man Kokon. </a:t>
            </a:r>
            <a:endParaRPr lang="de-AT" sz="3200" dirty="0"/>
          </a:p>
        </p:txBody>
      </p:sp>
      <p:sp>
        <p:nvSpPr>
          <p:cNvPr id="6" name="Textfeld 5"/>
          <p:cNvSpPr txBox="1"/>
          <p:nvPr/>
        </p:nvSpPr>
        <p:spPr>
          <a:xfrm>
            <a:off x="7373052" y="64389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2051618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4411" y="2525172"/>
            <a:ext cx="6004475" cy="2631028"/>
          </a:xfrm>
        </p:spPr>
      </p:pic>
      <p:sp>
        <p:nvSpPr>
          <p:cNvPr id="4" name="Textplatzhalter 3"/>
          <p:cNvSpPr>
            <a:spLocks noGrp="1"/>
          </p:cNvSpPr>
          <p:nvPr>
            <p:ph type="body" sz="half" idx="2"/>
          </p:nvPr>
        </p:nvSpPr>
        <p:spPr/>
        <p:txBody>
          <a:bodyPr>
            <a:normAutofit/>
          </a:bodyPr>
          <a:lstStyle/>
          <a:p>
            <a:r>
              <a:rPr lang="de-AT" sz="3200" dirty="0" smtClean="0"/>
              <a:t>In meinem Kokon wuchs ich zur Puppe heran. Es wurde enger und enger und enger.</a:t>
            </a:r>
            <a:endParaRPr lang="de-AT" sz="3200" dirty="0"/>
          </a:p>
        </p:txBody>
      </p:sp>
      <p:sp>
        <p:nvSpPr>
          <p:cNvPr id="6" name="Textfeld 5"/>
          <p:cNvSpPr txBox="1"/>
          <p:nvPr/>
        </p:nvSpPr>
        <p:spPr>
          <a:xfrm>
            <a:off x="7373052" y="64389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20076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wundersamen </a:t>
            </a:r>
            <a:r>
              <a:rPr lang="de-AT" dirty="0" err="1" smtClean="0"/>
              <a:t>Achwesen</a:t>
            </a:r>
            <a:endParaRPr lang="de-AT" dirty="0"/>
          </a:p>
        </p:txBody>
      </p:sp>
      <p:sp>
        <p:nvSpPr>
          <p:cNvPr id="3" name="Inhaltsplatzhalter 2"/>
          <p:cNvSpPr>
            <a:spLocks noGrp="1"/>
          </p:cNvSpPr>
          <p:nvPr>
            <p:ph idx="1"/>
          </p:nvPr>
        </p:nvSpPr>
        <p:spPr>
          <a:xfrm>
            <a:off x="2592924" y="1676400"/>
            <a:ext cx="8911687" cy="4234822"/>
          </a:xfrm>
        </p:spPr>
        <p:txBody>
          <a:bodyPr>
            <a:noAutofit/>
          </a:bodyPr>
          <a:lstStyle/>
          <a:p>
            <a:r>
              <a:rPr lang="de-AT" sz="2000" dirty="0"/>
              <a:t>An der Ach leben die wundersamen </a:t>
            </a:r>
            <a:r>
              <a:rPr lang="de-AT" sz="2000" dirty="0" err="1"/>
              <a:t>Achwesen</a:t>
            </a:r>
            <a:r>
              <a:rPr lang="de-AT" sz="2000" dirty="0"/>
              <a:t>. Manche haben Fühler, andere hinterlassen hinter sich eine Schleimspur. Einige haben acht, manche sogar noch mehr Beine. Es gibt solche, die haben vier Augen. Auch die Beißwerkzeuge sind vielfältig. Und hoch in den Lüften gibt es eine Vielzahl fliegender Wesen in unterschiedlichen Größen, die ein Gefieder haben. Diese Welt ist außerordentlich wundersam. Um diese wundersame Welt erforschen zu können, haben wir eine Raststätte, ein Hotel, für diese Lebewesen gebaut und möchten dich einladen, mehr darüber zu erfahren</a:t>
            </a:r>
            <a:r>
              <a:rPr lang="de-AT" sz="2000" dirty="0" smtClean="0"/>
              <a:t>.</a:t>
            </a:r>
          </a:p>
          <a:p>
            <a:endParaRPr lang="de-AT" sz="2000" dirty="0"/>
          </a:p>
          <a:p>
            <a:r>
              <a:rPr lang="de-AT" sz="2000" dirty="0" smtClean="0"/>
              <a:t>Kannst du dir denken, von welchen Lebewesen hier die Rede ist?</a:t>
            </a:r>
            <a:endParaRPr lang="de-AT" sz="2000" dirty="0"/>
          </a:p>
          <a:p>
            <a:endParaRPr lang="de-AT" sz="2000" dirty="0"/>
          </a:p>
        </p:txBody>
      </p:sp>
      <p:sp>
        <p:nvSpPr>
          <p:cNvPr id="4" name="Textfeld 3"/>
          <p:cNvSpPr txBox="1"/>
          <p:nvPr/>
        </p:nvSpPr>
        <p:spPr>
          <a:xfrm>
            <a:off x="7168356" y="64262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960525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10270" y="2204625"/>
            <a:ext cx="5862822" cy="2570576"/>
          </a:xfrm>
        </p:spPr>
      </p:pic>
      <p:sp>
        <p:nvSpPr>
          <p:cNvPr id="4" name="Textplatzhalter 3"/>
          <p:cNvSpPr>
            <a:spLocks noGrp="1"/>
          </p:cNvSpPr>
          <p:nvPr>
            <p:ph type="body" sz="half" idx="2"/>
          </p:nvPr>
        </p:nvSpPr>
        <p:spPr/>
        <p:txBody>
          <a:bodyPr>
            <a:normAutofit/>
          </a:bodyPr>
          <a:lstStyle/>
          <a:p>
            <a:r>
              <a:rPr lang="de-AT" sz="3200" dirty="0" smtClean="0"/>
              <a:t>Als mir alles viel zu eng wurde, entpuppte ich mich und war eine Arbeitsbiene.</a:t>
            </a:r>
            <a:endParaRPr lang="de-AT" sz="3200" dirty="0"/>
          </a:p>
        </p:txBody>
      </p:sp>
      <p:sp>
        <p:nvSpPr>
          <p:cNvPr id="6" name="Textfeld 5"/>
          <p:cNvSpPr txBox="1"/>
          <p:nvPr/>
        </p:nvSpPr>
        <p:spPr>
          <a:xfrm>
            <a:off x="7254144" y="64389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1555534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Eine </a:t>
            </a:r>
            <a:r>
              <a:rPr lang="de-AT" b="1" dirty="0" smtClean="0"/>
              <a:t>Arbeitsbiene</a:t>
            </a:r>
            <a:r>
              <a:rPr lang="de-AT" dirty="0" smtClean="0"/>
              <a:t> erzählt:</a:t>
            </a:r>
            <a:br>
              <a:rPr lang="de-AT" dirty="0" smtClean="0"/>
            </a:br>
            <a:r>
              <a:rPr lang="de-AT" dirty="0" smtClean="0"/>
              <a:t/>
            </a:r>
            <a:br>
              <a:rPr lang="de-AT" dirty="0" smtClean="0"/>
            </a:br>
            <a:r>
              <a:rPr lang="de-AT" dirty="0" smtClean="0"/>
              <a:t>														</a:t>
            </a:r>
            <a:r>
              <a:rPr lang="de-AT" sz="1600" dirty="0" err="1" smtClean="0"/>
              <a:t>public</a:t>
            </a:r>
            <a:r>
              <a:rPr lang="de-AT" sz="1600" dirty="0" smtClean="0"/>
              <a:t> </a:t>
            </a:r>
            <a:r>
              <a:rPr lang="de-AT" sz="1600" dirty="0" err="1" smtClean="0"/>
              <a:t>domain</a:t>
            </a:r>
            <a:endParaRPr lang="de-AT" sz="1600" dirty="0"/>
          </a:p>
        </p:txBody>
      </p:sp>
      <p:sp>
        <p:nvSpPr>
          <p:cNvPr id="3" name="Inhaltsplatzhalter 2"/>
          <p:cNvSpPr>
            <a:spLocks noGrp="1"/>
          </p:cNvSpPr>
          <p:nvPr>
            <p:ph idx="1"/>
          </p:nvPr>
        </p:nvSpPr>
        <p:spPr>
          <a:xfrm>
            <a:off x="609600" y="2044700"/>
            <a:ext cx="11582400" cy="5232399"/>
          </a:xfrm>
        </p:spPr>
        <p:txBody>
          <a:bodyPr>
            <a:normAutofit fontScale="47500" lnSpcReduction="20000"/>
          </a:bodyPr>
          <a:lstStyle/>
          <a:p>
            <a:pPr marL="0" indent="0">
              <a:buNone/>
            </a:pPr>
            <a:r>
              <a:rPr lang="de-AT" sz="5100" dirty="0" smtClean="0"/>
              <a:t>„Vor 21 Tagen bin ich aus der Wabe geschlüpft. Uff, das war anstrengend; doch ich musste gleich danach mit den </a:t>
            </a:r>
            <a:r>
              <a:rPr lang="de-AT" sz="5100" b="1" dirty="0" smtClean="0"/>
              <a:t>Putzarbeiten</a:t>
            </a:r>
            <a:r>
              <a:rPr lang="de-AT" sz="5100" dirty="0" smtClean="0"/>
              <a:t> beginnen. Der erste Job von uns </a:t>
            </a:r>
            <a:r>
              <a:rPr lang="de-AT" sz="5100" b="1" dirty="0" smtClean="0"/>
              <a:t>Sammlerbienen</a:t>
            </a:r>
            <a:r>
              <a:rPr lang="de-AT" sz="5100" dirty="0" smtClean="0"/>
              <a:t> ist nämlich das Putzen und Renovieren unserer Zellen. Am vierten Tag wurde ich dann zur </a:t>
            </a:r>
            <a:r>
              <a:rPr lang="de-AT" sz="5100" b="1" dirty="0" smtClean="0"/>
              <a:t>Lageristin</a:t>
            </a:r>
            <a:r>
              <a:rPr lang="de-AT" sz="5100" dirty="0" smtClean="0"/>
              <a:t>. Ich kümmerte mich um das Einlagern von Honig und bereitete Bienenbrot aus Pollen zu. Das schmeckt unseren Kleinkindern, den Larven, nämlich sehr gut. Dann hieß es </a:t>
            </a:r>
            <a:r>
              <a:rPr lang="de-AT" sz="5100" b="1" dirty="0" smtClean="0"/>
              <a:t>Wache schieben</a:t>
            </a:r>
            <a:r>
              <a:rPr lang="de-AT" sz="5100" dirty="0" smtClean="0"/>
              <a:t>, damit keine fremden Eindringlinge in unsere Wabe kommen. Ab und zu durfte ich schon kleine Erkundungsflüge unternehmen. Am 10. Tag begannen meine Futtersaftdrüsen die Nahrung für unsere Babys, das leckere </a:t>
            </a:r>
            <a:r>
              <a:rPr lang="de-AT" sz="5100" dirty="0" err="1" smtClean="0"/>
              <a:t>Gelée</a:t>
            </a:r>
            <a:r>
              <a:rPr lang="de-AT" sz="5100" dirty="0" smtClean="0"/>
              <a:t> royale, zu produzieren, und ich wurde zur </a:t>
            </a:r>
            <a:r>
              <a:rPr lang="de-AT" sz="5100" b="1" dirty="0" smtClean="0"/>
              <a:t>Babysitterin</a:t>
            </a:r>
            <a:r>
              <a:rPr lang="de-AT" sz="5100" dirty="0" smtClean="0"/>
              <a:t>. Als es genug war mit dem </a:t>
            </a:r>
            <a:r>
              <a:rPr lang="de-AT" sz="5100" dirty="0" err="1" smtClean="0"/>
              <a:t>Babykram</a:t>
            </a:r>
            <a:r>
              <a:rPr lang="de-AT" sz="5100" dirty="0" smtClean="0"/>
              <a:t>, wurde ich zur </a:t>
            </a:r>
            <a:r>
              <a:rPr lang="de-AT" sz="5100" b="1" dirty="0" smtClean="0"/>
              <a:t>Bauarbeiterin</a:t>
            </a:r>
            <a:r>
              <a:rPr lang="de-AT" sz="5100" dirty="0" smtClean="0"/>
              <a:t>. Aus meinen Wachsdrüsen kam das Baumaterial, das Wachs. Damit baute ich perfekte Waben. Am 21. Tag war es dann endlich soweit. Ich durfte in die Welt hinausfliegen. Beim Sammeln von Nektar und Honig fliege ich jetzt regelmäßig bis zu vier Kilometer weit und erkunde die Welt.“</a:t>
            </a:r>
            <a:endParaRPr lang="de-AT" sz="5100" dirty="0"/>
          </a:p>
        </p:txBody>
      </p:sp>
      <p:pic>
        <p:nvPicPr>
          <p:cNvPr id="4" name="Grafik 3"/>
          <p:cNvPicPr>
            <a:picLocks noChangeAspect="1"/>
          </p:cNvPicPr>
          <p:nvPr/>
        </p:nvPicPr>
        <p:blipFill>
          <a:blip r:embed="rId2"/>
          <a:stretch>
            <a:fillRect/>
          </a:stretch>
        </p:blipFill>
        <p:spPr>
          <a:xfrm>
            <a:off x="8940799" y="133350"/>
            <a:ext cx="2179637" cy="1743709"/>
          </a:xfrm>
          <a:prstGeom prst="rect">
            <a:avLst/>
          </a:prstGeom>
        </p:spPr>
      </p:pic>
      <p:sp>
        <p:nvSpPr>
          <p:cNvPr id="5" name="Textfeld 4"/>
          <p:cNvSpPr txBox="1"/>
          <p:nvPr/>
        </p:nvSpPr>
        <p:spPr>
          <a:xfrm>
            <a:off x="7257256" y="64770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1871624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05100" y="624110"/>
            <a:ext cx="8799512" cy="709390"/>
          </a:xfrm>
        </p:spPr>
        <p:txBody>
          <a:bodyPr/>
          <a:lstStyle/>
          <a:p>
            <a:r>
              <a:rPr lang="de-AT" b="1" dirty="0" smtClean="0"/>
              <a:t>Das Arbeitsbienenspiel</a:t>
            </a:r>
            <a:endParaRPr lang="de-AT" b="1" dirty="0"/>
          </a:p>
        </p:txBody>
      </p:sp>
      <p:sp>
        <p:nvSpPr>
          <p:cNvPr id="3" name="Inhaltsplatzhalter 2"/>
          <p:cNvSpPr>
            <a:spLocks noGrp="1"/>
          </p:cNvSpPr>
          <p:nvPr>
            <p:ph idx="1"/>
          </p:nvPr>
        </p:nvSpPr>
        <p:spPr>
          <a:xfrm>
            <a:off x="2286000" y="1333500"/>
            <a:ext cx="9218612" cy="4349122"/>
          </a:xfrm>
        </p:spPr>
        <p:txBody>
          <a:bodyPr>
            <a:normAutofit/>
          </a:bodyPr>
          <a:lstStyle/>
          <a:p>
            <a:pPr marL="0" indent="0">
              <a:buNone/>
            </a:pPr>
            <a:r>
              <a:rPr lang="de-AT" sz="2800" dirty="0" smtClean="0"/>
              <a:t>Bildet zwei Gruppen.</a:t>
            </a:r>
          </a:p>
          <a:p>
            <a:pPr marL="0" indent="0">
              <a:buNone/>
            </a:pPr>
            <a:r>
              <a:rPr lang="de-AT" sz="2800" dirty="0" smtClean="0"/>
              <a:t>Sucht einen Platz für euren Bienenstock. </a:t>
            </a:r>
          </a:p>
          <a:p>
            <a:pPr marL="0" indent="0">
              <a:buNone/>
            </a:pPr>
            <a:r>
              <a:rPr lang="de-AT" sz="2800" dirty="0" smtClean="0"/>
              <a:t>Sucht euch ein Material im Wald, das die Pollen darstellen soll.</a:t>
            </a:r>
          </a:p>
          <a:p>
            <a:pPr marL="0" indent="0">
              <a:buNone/>
            </a:pPr>
            <a:r>
              <a:rPr lang="de-AT" sz="2800" dirty="0" smtClean="0"/>
              <a:t>Beim Stichwort „Pollenflug“ fliegt ihr los und sammelt möglichst viele Pollen bis zum Stichwort „Schlafenszeit“.</a:t>
            </a:r>
          </a:p>
          <a:p>
            <a:pPr marL="0" indent="0">
              <a:buNone/>
            </a:pPr>
            <a:r>
              <a:rPr lang="de-AT" sz="2800" dirty="0" smtClean="0"/>
              <a:t>Welche Gruppe hat die meisten Pollen?</a:t>
            </a:r>
            <a:endParaRPr lang="de-AT" sz="2800" dirty="0"/>
          </a:p>
        </p:txBody>
      </p:sp>
      <p:sp>
        <p:nvSpPr>
          <p:cNvPr id="4" name="Textfeld 3"/>
          <p:cNvSpPr txBox="1"/>
          <p:nvPr/>
        </p:nvSpPr>
        <p:spPr>
          <a:xfrm>
            <a:off x="7373052" y="6392012"/>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667833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9201" y="624110"/>
            <a:ext cx="9015412" cy="772890"/>
          </a:xfrm>
        </p:spPr>
        <p:txBody>
          <a:bodyPr/>
          <a:lstStyle/>
          <a:p>
            <a:r>
              <a:rPr lang="de-AT" b="1" dirty="0" smtClean="0"/>
              <a:t>Die Bienenkönigin und die Drohne</a:t>
            </a:r>
            <a:endParaRPr lang="de-AT" b="1" dirty="0"/>
          </a:p>
        </p:txBody>
      </p:sp>
      <p:sp>
        <p:nvSpPr>
          <p:cNvPr id="3" name="Inhaltsplatzhalter 2"/>
          <p:cNvSpPr>
            <a:spLocks noGrp="1"/>
          </p:cNvSpPr>
          <p:nvPr>
            <p:ph idx="1"/>
          </p:nvPr>
        </p:nvSpPr>
        <p:spPr>
          <a:xfrm>
            <a:off x="2171700" y="1562100"/>
            <a:ext cx="9332912" cy="4914900"/>
          </a:xfrm>
        </p:spPr>
        <p:txBody>
          <a:bodyPr>
            <a:normAutofit/>
          </a:bodyPr>
          <a:lstStyle/>
          <a:p>
            <a:r>
              <a:rPr lang="de-AT" sz="2400" dirty="0" smtClean="0"/>
              <a:t>Die Königin der Honigbienen muss nie arbeiten. Sie legt täglich etwa 2000 Eier; und zwar in jede Wabe Eines. Der Hofstaat kümmert sich um den Nachwuchs und die Königin. </a:t>
            </a:r>
          </a:p>
          <a:p>
            <a:pPr marL="0" indent="0">
              <a:buNone/>
            </a:pPr>
            <a:endParaRPr lang="de-AT" sz="2400" dirty="0" smtClean="0"/>
          </a:p>
          <a:p>
            <a:r>
              <a:rPr lang="de-AT" sz="2400" dirty="0" smtClean="0"/>
              <a:t>Die männlichen Bienen heißen Drohnen. Sie sind einzig und allein für die Befruchtung der Königin bestimmt. Oft werden sie von den Bienen aus dem Stock geworfen und getötet, bevor sie überhaupt erwachsen sind. </a:t>
            </a:r>
          </a:p>
          <a:p>
            <a:r>
              <a:rPr lang="de-AT" sz="2400" dirty="0" smtClean="0"/>
              <a:t>Wenigen Drohnen gelingt es, sich mit der Königin zu paaren und danach sterben sie glücklich, denn ihre Gene werden an tausende Nachkommen weitergegeben.</a:t>
            </a:r>
          </a:p>
          <a:p>
            <a:endParaRPr lang="de-AT" sz="2400" dirty="0" smtClean="0"/>
          </a:p>
          <a:p>
            <a:endParaRPr lang="de-AT" dirty="0"/>
          </a:p>
          <a:p>
            <a:endParaRPr lang="de-AT" dirty="0"/>
          </a:p>
        </p:txBody>
      </p:sp>
      <p:sp>
        <p:nvSpPr>
          <p:cNvPr id="4" name="Textfeld 3"/>
          <p:cNvSpPr txBox="1"/>
          <p:nvPr/>
        </p:nvSpPr>
        <p:spPr>
          <a:xfrm>
            <a:off x="7117556" y="64770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2170844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Die Hummel</a:t>
            </a:r>
            <a:endParaRPr lang="de-AT" b="1" dirty="0"/>
          </a:p>
        </p:txBody>
      </p:sp>
      <p:sp>
        <p:nvSpPr>
          <p:cNvPr id="3" name="Inhaltsplatzhalter 2"/>
          <p:cNvSpPr>
            <a:spLocks noGrp="1"/>
          </p:cNvSpPr>
          <p:nvPr>
            <p:ph idx="1"/>
          </p:nvPr>
        </p:nvSpPr>
        <p:spPr>
          <a:xfrm>
            <a:off x="2108200" y="2260600"/>
            <a:ext cx="9396412" cy="4196722"/>
          </a:xfrm>
        </p:spPr>
        <p:txBody>
          <a:bodyPr>
            <a:noAutofit/>
          </a:bodyPr>
          <a:lstStyle/>
          <a:p>
            <a:r>
              <a:rPr lang="de-AT" sz="2400" dirty="0" smtClean="0"/>
              <a:t>Hummeln sind auch Bienen. Sie leben in viel kleineren Staaten und es überwintert nur die Königin. Sie ist dann im beginnenden Frühling ganz alleine und sammelt selbst Pollen und Nektar. Sie beginnt mit dem Nestbau und kümmert sich um den Nachwuchs. Dann schlüpfen als erstes die Arbeitsbienen und packen kräftig mit an. Jetzt kann sich die Königin ganz um die Eiablage kümmern. Aber im Spätsommer werden manche Arbeitsbienen </a:t>
            </a:r>
            <a:r>
              <a:rPr lang="de-AT" sz="2400" dirty="0" err="1" smtClean="0"/>
              <a:t>aufmöpfig</a:t>
            </a:r>
            <a:r>
              <a:rPr lang="de-AT" sz="2400" dirty="0" smtClean="0"/>
              <a:t> und wollen auch Königin werden. Es kommt zu Kämpfen. Manchmal kommt die Königin dabei um und neue Königinnen versuchen zu überwintern.</a:t>
            </a:r>
            <a:endParaRPr lang="de-AT" sz="2400" dirty="0"/>
          </a:p>
        </p:txBody>
      </p:sp>
      <p:pic>
        <p:nvPicPr>
          <p:cNvPr id="5" name="Grafik 4"/>
          <p:cNvPicPr>
            <a:picLocks noChangeAspect="1"/>
          </p:cNvPicPr>
          <p:nvPr/>
        </p:nvPicPr>
        <p:blipFill>
          <a:blip r:embed="rId2"/>
          <a:stretch>
            <a:fillRect/>
          </a:stretch>
        </p:blipFill>
        <p:spPr>
          <a:xfrm rot="16200000">
            <a:off x="5753894" y="140820"/>
            <a:ext cx="2105025" cy="2247470"/>
          </a:xfrm>
          <a:prstGeom prst="rect">
            <a:avLst/>
          </a:prstGeom>
        </p:spPr>
      </p:pic>
      <p:sp>
        <p:nvSpPr>
          <p:cNvPr id="6" name="Textfeld 5"/>
          <p:cNvSpPr txBox="1"/>
          <p:nvPr/>
        </p:nvSpPr>
        <p:spPr>
          <a:xfrm>
            <a:off x="7193756" y="6457322"/>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2014321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Weitere Wildbienen</a:t>
            </a:r>
            <a:endParaRPr lang="de-AT" b="1" dirty="0"/>
          </a:p>
        </p:txBody>
      </p:sp>
      <p:sp>
        <p:nvSpPr>
          <p:cNvPr id="3" name="Inhaltsplatzhalter 2"/>
          <p:cNvSpPr>
            <a:spLocks noGrp="1"/>
          </p:cNvSpPr>
          <p:nvPr>
            <p:ph idx="1"/>
          </p:nvPr>
        </p:nvSpPr>
        <p:spPr>
          <a:xfrm>
            <a:off x="2451100" y="1264554"/>
            <a:ext cx="9017537" cy="5314045"/>
          </a:xfrm>
        </p:spPr>
        <p:txBody>
          <a:bodyPr>
            <a:normAutofit lnSpcReduction="10000"/>
          </a:bodyPr>
          <a:lstStyle/>
          <a:p>
            <a:r>
              <a:rPr lang="de-AT" sz="2400" dirty="0" smtClean="0"/>
              <a:t>Neben  der Hummel gibt es noch viel mehr Wildbienenarten. Sie kümmern sich selbst um ihren Nachwuchs und gründen keine großen Staaten.</a:t>
            </a:r>
          </a:p>
          <a:p>
            <a:pPr marL="0" indent="0">
              <a:buNone/>
            </a:pPr>
            <a:r>
              <a:rPr lang="de-AT" dirty="0" smtClean="0"/>
              <a:t>	Mauerbiene						Holzbiene</a:t>
            </a:r>
          </a:p>
          <a:p>
            <a:pPr marL="0" indent="0">
              <a:buNone/>
            </a:pPr>
            <a:endParaRPr lang="de-AT" dirty="0"/>
          </a:p>
          <a:p>
            <a:pPr marL="0" indent="0">
              <a:buNone/>
            </a:pPr>
            <a:endParaRPr lang="de-AT" dirty="0" smtClean="0"/>
          </a:p>
          <a:p>
            <a:pPr marL="0" indent="0">
              <a:buNone/>
            </a:pPr>
            <a:endParaRPr lang="de-AT" dirty="0"/>
          </a:p>
          <a:p>
            <a:pPr marL="0" indent="0">
              <a:buNone/>
            </a:pPr>
            <a:endParaRPr lang="de-AT" dirty="0" smtClean="0"/>
          </a:p>
          <a:p>
            <a:pPr marL="0" indent="0">
              <a:buNone/>
            </a:pPr>
            <a:r>
              <a:rPr lang="de-AT" sz="1200" dirty="0" smtClean="0"/>
              <a:t>	publik </a:t>
            </a:r>
            <a:r>
              <a:rPr lang="de-AT" sz="1200" dirty="0" err="1" smtClean="0"/>
              <a:t>domain</a:t>
            </a:r>
            <a:r>
              <a:rPr lang="de-AT" sz="1200" dirty="0" smtClean="0"/>
              <a:t>						</a:t>
            </a:r>
            <a:r>
              <a:rPr lang="de-AT" sz="1200" dirty="0"/>
              <a:t> </a:t>
            </a:r>
            <a:r>
              <a:rPr lang="de-AT" sz="1200" dirty="0" smtClean="0"/>
              <a:t>publik </a:t>
            </a:r>
            <a:r>
              <a:rPr lang="de-AT" sz="1200" dirty="0" err="1" smtClean="0"/>
              <a:t>domain</a:t>
            </a:r>
            <a:endParaRPr lang="de-AT" sz="1200" dirty="0" smtClean="0"/>
          </a:p>
          <a:p>
            <a:pPr marL="0" indent="0">
              <a:buNone/>
            </a:pPr>
            <a:endParaRPr lang="de-AT" sz="1200" dirty="0" smtClean="0"/>
          </a:p>
          <a:p>
            <a:pPr marL="0" indent="0">
              <a:buNone/>
            </a:pPr>
            <a:r>
              <a:rPr lang="de-AT" sz="2400" dirty="0" smtClean="0"/>
              <a:t>Die Wildbienen sorgen für Artenvielfalt in der Pflanzenwelt, weil sie die männlichen Pollen der Blume zu den weiblichen Organen bringen. Dadurch werden sie befruchtet. Aus den Früchten kommen die Samen für neue Pflanzen.</a:t>
            </a:r>
          </a:p>
          <a:p>
            <a:pPr marL="0" indent="0">
              <a:buNone/>
            </a:pPr>
            <a:endParaRPr lang="de-AT" sz="2400" dirty="0"/>
          </a:p>
          <a:p>
            <a:pPr marL="0" indent="0">
              <a:buNone/>
            </a:pPr>
            <a:endParaRPr lang="de-AT" sz="12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0378" y="2852919"/>
            <a:ext cx="2356970" cy="1565175"/>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700" y="2852919"/>
            <a:ext cx="2120900" cy="1590675"/>
          </a:xfrm>
          <a:prstGeom prst="rect">
            <a:avLst/>
          </a:prstGeom>
        </p:spPr>
      </p:pic>
      <p:sp>
        <p:nvSpPr>
          <p:cNvPr id="6" name="Textfeld 5"/>
          <p:cNvSpPr txBox="1"/>
          <p:nvPr/>
        </p:nvSpPr>
        <p:spPr>
          <a:xfrm>
            <a:off x="7373052" y="6440099"/>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3415380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7300" y="635000"/>
            <a:ext cx="8926511" cy="5448300"/>
          </a:xfrm>
        </p:spPr>
        <p:txBody>
          <a:bodyPr>
            <a:normAutofit/>
          </a:bodyPr>
          <a:lstStyle/>
          <a:p>
            <a:r>
              <a:rPr lang="de-AT" sz="4800" dirty="0" smtClean="0"/>
              <a:t>Wir hoffen, es hat euch im Hotel Ach gefallen und ihr kommt wieder einmal vorbei, um die wundersamen </a:t>
            </a:r>
            <a:r>
              <a:rPr lang="de-AT" sz="4800" dirty="0" err="1" smtClean="0"/>
              <a:t>Achwesen</a:t>
            </a:r>
            <a:r>
              <a:rPr lang="de-AT" sz="4800" dirty="0" smtClean="0"/>
              <a:t> zu besuchen…</a:t>
            </a:r>
            <a:endParaRPr lang="de-AT" sz="4800" dirty="0"/>
          </a:p>
        </p:txBody>
      </p:sp>
      <p:sp>
        <p:nvSpPr>
          <p:cNvPr id="3" name="Textfeld 2"/>
          <p:cNvSpPr txBox="1"/>
          <p:nvPr/>
        </p:nvSpPr>
        <p:spPr>
          <a:xfrm>
            <a:off x="7373052" y="64643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234029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normAutofit fontScale="92500" lnSpcReduction="20000"/>
          </a:bodyPr>
          <a:lstStyle/>
          <a:p>
            <a:endParaRPr lang="de-AT" sz="2400" dirty="0" smtClean="0"/>
          </a:p>
          <a:p>
            <a:endParaRPr lang="de-AT" sz="2400" dirty="0" smtClean="0"/>
          </a:p>
          <a:p>
            <a:endParaRPr lang="de-AT" sz="2400" dirty="0"/>
          </a:p>
          <a:p>
            <a:r>
              <a:rPr lang="de-AT" sz="2400" dirty="0" err="1" smtClean="0"/>
              <a:t>public</a:t>
            </a:r>
            <a:r>
              <a:rPr lang="de-AT" sz="2400" dirty="0" smtClean="0"/>
              <a:t> </a:t>
            </a:r>
            <a:r>
              <a:rPr lang="de-AT" sz="2400" dirty="0" err="1" smtClean="0"/>
              <a:t>domain</a:t>
            </a:r>
            <a:endParaRPr lang="de-AT" sz="2400" dirty="0"/>
          </a:p>
        </p:txBody>
      </p:sp>
      <p:pic>
        <p:nvPicPr>
          <p:cNvPr id="1026" name="Picture 2" descr="http://upload.wikimedia.org/wikipedia/commons/8/87/Araneus_diadematus%2C_Livorno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289" y="714305"/>
            <a:ext cx="2236788" cy="2517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Maybu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762" y="1250159"/>
            <a:ext cx="2761790" cy="22355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0/0e/Dendrocopos_major-2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100" y="1162193"/>
            <a:ext cx="2971817" cy="43465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2/2f/Lumbricus_terrestri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3116" y="3569134"/>
            <a:ext cx="2462406" cy="18457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8/8d/Weinbergschneck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070" y="3841565"/>
            <a:ext cx="3229966" cy="15777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atei:Doppelfüss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20" y="1250159"/>
            <a:ext cx="2277684" cy="1517507"/>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9"/>
          <p:cNvSpPr txBox="1">
            <a:spLocks noGrp="1"/>
          </p:cNvSpPr>
          <p:nvPr>
            <p:ph type="title"/>
          </p:nvPr>
        </p:nvSpPr>
        <p:spPr>
          <a:xfrm>
            <a:off x="7186613" y="6046157"/>
            <a:ext cx="3035300" cy="890588"/>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2499972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Hier erfährst du hautnah viele Dinge über:</a:t>
            </a:r>
            <a:br>
              <a:rPr lang="de-AT" dirty="0"/>
            </a:br>
            <a:r>
              <a:rPr lang="de-AT" dirty="0"/>
              <a:t/>
            </a:r>
            <a:br>
              <a:rPr lang="de-AT" dirty="0"/>
            </a:br>
            <a:endParaRPr lang="de-AT" dirty="0"/>
          </a:p>
        </p:txBody>
      </p:sp>
      <p:sp>
        <p:nvSpPr>
          <p:cNvPr id="3" name="Textplatzhalter 2"/>
          <p:cNvSpPr>
            <a:spLocks noGrp="1"/>
          </p:cNvSpPr>
          <p:nvPr>
            <p:ph type="body" idx="1"/>
          </p:nvPr>
        </p:nvSpPr>
        <p:spPr>
          <a:xfrm>
            <a:off x="2589212" y="2438400"/>
            <a:ext cx="8915399" cy="3471510"/>
          </a:xfrm>
        </p:spPr>
        <p:txBody>
          <a:bodyPr>
            <a:normAutofit/>
          </a:bodyPr>
          <a:lstStyle/>
          <a:p>
            <a:pPr marL="1028700" lvl="1" indent="-571500">
              <a:buFont typeface="Arial" panose="020B0604020202020204" pitchFamily="34" charset="0"/>
              <a:buChar char="•"/>
            </a:pPr>
            <a:r>
              <a:rPr lang="de-AT" sz="6000" dirty="0" smtClean="0"/>
              <a:t>Gliederfüßer</a:t>
            </a:r>
          </a:p>
          <a:p>
            <a:pPr marL="1028700" lvl="1" indent="-571500">
              <a:buFont typeface="Arial" panose="020B0604020202020204" pitchFamily="34" charset="0"/>
              <a:buChar char="•"/>
            </a:pPr>
            <a:r>
              <a:rPr lang="de-AT" sz="6000" dirty="0" smtClean="0"/>
              <a:t>Die Biene</a:t>
            </a:r>
          </a:p>
        </p:txBody>
      </p:sp>
      <p:sp>
        <p:nvSpPr>
          <p:cNvPr id="4" name="Textfeld 3"/>
          <p:cNvSpPr txBox="1"/>
          <p:nvPr/>
        </p:nvSpPr>
        <p:spPr>
          <a:xfrm>
            <a:off x="7168356" y="63881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4117321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9212" y="609600"/>
            <a:ext cx="8915399" cy="2527300"/>
          </a:xfrm>
        </p:spPr>
        <p:txBody>
          <a:bodyPr/>
          <a:lstStyle/>
          <a:p>
            <a:r>
              <a:rPr lang="de-AT" dirty="0" smtClean="0"/>
              <a:t>Ist die Spinne ein Insekt?</a:t>
            </a:r>
            <a:endParaRPr lang="de-AT" dirty="0"/>
          </a:p>
        </p:txBody>
      </p:sp>
      <p:sp>
        <p:nvSpPr>
          <p:cNvPr id="3" name="Textplatzhalter 2"/>
          <p:cNvSpPr>
            <a:spLocks noGrp="1"/>
          </p:cNvSpPr>
          <p:nvPr>
            <p:ph type="body" idx="1"/>
          </p:nvPr>
        </p:nvSpPr>
        <p:spPr>
          <a:xfrm>
            <a:off x="2781300" y="2197100"/>
            <a:ext cx="8723311" cy="4191000"/>
          </a:xfrm>
        </p:spPr>
        <p:txBody>
          <a:bodyPr>
            <a:noAutofit/>
          </a:bodyPr>
          <a:lstStyle/>
          <a:p>
            <a:r>
              <a:rPr lang="de-AT" sz="2800" dirty="0" smtClean="0"/>
              <a:t>Nein! Die Spinne ist kein Insekt! Insekten und Spinnentiere gehören zu der Gruppe der Gliederfüßer. </a:t>
            </a:r>
          </a:p>
          <a:p>
            <a:r>
              <a:rPr lang="de-AT" sz="2800" b="1" dirty="0" smtClean="0"/>
              <a:t>Suche kleine Krabbeltiere und finde heraus, zu welcher Gruppe der Gliederfüßer sie gehören!</a:t>
            </a:r>
          </a:p>
          <a:p>
            <a:r>
              <a:rPr lang="de-AT" sz="2800" b="1" dirty="0" smtClean="0"/>
              <a:t>Du findest hier alle Informationen dazu, die du brauchst.</a:t>
            </a:r>
            <a:endParaRPr lang="de-AT" sz="2800" b="1" dirty="0"/>
          </a:p>
        </p:txBody>
      </p:sp>
      <p:sp>
        <p:nvSpPr>
          <p:cNvPr id="4" name="Textfeld 3"/>
          <p:cNvSpPr txBox="1"/>
          <p:nvPr/>
        </p:nvSpPr>
        <p:spPr>
          <a:xfrm>
            <a:off x="7046911" y="63881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1735107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3200" y="609600"/>
            <a:ext cx="8761411" cy="2184400"/>
          </a:xfrm>
        </p:spPr>
        <p:txBody>
          <a:bodyPr/>
          <a:lstStyle/>
          <a:p>
            <a:r>
              <a:rPr lang="de-AT" dirty="0" smtClean="0"/>
              <a:t>Gliederfüßer</a:t>
            </a:r>
            <a:endParaRPr lang="de-AT" dirty="0"/>
          </a:p>
        </p:txBody>
      </p:sp>
      <p:sp>
        <p:nvSpPr>
          <p:cNvPr id="3" name="Textplatzhalter 2"/>
          <p:cNvSpPr>
            <a:spLocks noGrp="1"/>
          </p:cNvSpPr>
          <p:nvPr>
            <p:ph type="body" idx="1"/>
          </p:nvPr>
        </p:nvSpPr>
        <p:spPr>
          <a:xfrm>
            <a:off x="2844800" y="2667000"/>
            <a:ext cx="8761411" cy="3365500"/>
          </a:xfrm>
        </p:spPr>
        <p:txBody>
          <a:bodyPr>
            <a:noAutofit/>
          </a:bodyPr>
          <a:lstStyle/>
          <a:p>
            <a:r>
              <a:rPr lang="de-AT" sz="2800" dirty="0" smtClean="0"/>
              <a:t>Zu den Gliederfüßern zählen:</a:t>
            </a:r>
          </a:p>
          <a:p>
            <a:endParaRPr lang="de-AT" sz="2800" dirty="0"/>
          </a:p>
          <a:p>
            <a:pPr marL="457200" indent="-457200">
              <a:buFont typeface="Arial" panose="020B0604020202020204" pitchFamily="34" charset="0"/>
              <a:buChar char="•"/>
            </a:pPr>
            <a:r>
              <a:rPr lang="de-AT" sz="2800" dirty="0" smtClean="0"/>
              <a:t>Insekten</a:t>
            </a:r>
          </a:p>
          <a:p>
            <a:pPr marL="457200" indent="-457200">
              <a:buFont typeface="Arial" panose="020B0604020202020204" pitchFamily="34" charset="0"/>
              <a:buChar char="•"/>
            </a:pPr>
            <a:r>
              <a:rPr lang="de-AT" sz="2800" dirty="0" smtClean="0"/>
              <a:t>Spinnentiere</a:t>
            </a:r>
          </a:p>
          <a:p>
            <a:pPr marL="457200" indent="-457200">
              <a:buFont typeface="Arial" panose="020B0604020202020204" pitchFamily="34" charset="0"/>
              <a:buChar char="•"/>
            </a:pPr>
            <a:r>
              <a:rPr lang="de-AT" sz="2800" dirty="0" smtClean="0"/>
              <a:t>Tausendfüßer</a:t>
            </a:r>
          </a:p>
          <a:p>
            <a:pPr marL="457200" indent="-457200">
              <a:buFont typeface="Arial" panose="020B0604020202020204" pitchFamily="34" charset="0"/>
              <a:buChar char="•"/>
            </a:pPr>
            <a:r>
              <a:rPr lang="de-AT" sz="2800" dirty="0" smtClean="0"/>
              <a:t>Krebstiere</a:t>
            </a:r>
            <a:endParaRPr lang="de-AT" sz="2800" dirty="0"/>
          </a:p>
        </p:txBody>
      </p:sp>
      <p:sp>
        <p:nvSpPr>
          <p:cNvPr id="4" name="Textfeld 3"/>
          <p:cNvSpPr txBox="1"/>
          <p:nvPr/>
        </p:nvSpPr>
        <p:spPr>
          <a:xfrm>
            <a:off x="7225505" y="64643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3392708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601" y="459033"/>
            <a:ext cx="1739900" cy="976312"/>
          </a:xfrm>
        </p:spPr>
        <p:txBody>
          <a:bodyPr/>
          <a:lstStyle/>
          <a:p>
            <a:r>
              <a:rPr lang="de-AT" sz="2400" b="1" dirty="0" smtClean="0"/>
              <a:t>Insekten</a:t>
            </a:r>
            <a:endParaRPr lang="de-AT" sz="2400" b="1" dirty="0"/>
          </a:p>
        </p:txBody>
      </p:sp>
      <p:pic>
        <p:nvPicPr>
          <p:cNvPr id="5" name="Inhaltsplatzhalter 4"/>
          <p:cNvPicPr>
            <a:picLocks noGrp="1" noChangeAspect="1"/>
          </p:cNvPicPr>
          <p:nvPr>
            <p:ph idx="1"/>
          </p:nvPr>
        </p:nvPicPr>
        <p:blipFill>
          <a:blip r:embed="rId2"/>
          <a:stretch>
            <a:fillRect/>
          </a:stretch>
        </p:blipFill>
        <p:spPr>
          <a:xfrm>
            <a:off x="4141006" y="1196974"/>
            <a:ext cx="7833507" cy="5080000"/>
          </a:xfrm>
          <a:prstGeom prst="rect">
            <a:avLst/>
          </a:prstGeom>
        </p:spPr>
      </p:pic>
      <p:sp>
        <p:nvSpPr>
          <p:cNvPr id="4" name="Textplatzhalter 3"/>
          <p:cNvSpPr>
            <a:spLocks noGrp="1"/>
          </p:cNvSpPr>
          <p:nvPr>
            <p:ph type="body" sz="half" idx="2"/>
          </p:nvPr>
        </p:nvSpPr>
        <p:spPr>
          <a:xfrm>
            <a:off x="1498601" y="1587499"/>
            <a:ext cx="2794001" cy="4298949"/>
          </a:xfrm>
        </p:spPr>
        <p:txBody>
          <a:bodyPr>
            <a:normAutofit lnSpcReduction="10000"/>
          </a:bodyPr>
          <a:lstStyle/>
          <a:p>
            <a:r>
              <a:rPr lang="de-AT" sz="2400" dirty="0" smtClean="0"/>
              <a:t>Insekten haben drei Paar Beine und ihr Körper ist dreigeteilt.</a:t>
            </a:r>
          </a:p>
          <a:p>
            <a:r>
              <a:rPr lang="de-AT" sz="2400" dirty="0" smtClean="0"/>
              <a:t>Zu den Insekten zählen der Maikäfer, die Ameise, Wespen, Bienen, Fliegen usw. Es gibt unzählige Insektenarten.</a:t>
            </a:r>
            <a:endParaRPr lang="de-AT" sz="2400" dirty="0"/>
          </a:p>
        </p:txBody>
      </p:sp>
      <p:sp>
        <p:nvSpPr>
          <p:cNvPr id="6" name="Textfeld 5"/>
          <p:cNvSpPr txBox="1"/>
          <p:nvPr/>
        </p:nvSpPr>
        <p:spPr>
          <a:xfrm>
            <a:off x="7269956" y="6451600"/>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1708636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0295" y="-359568"/>
            <a:ext cx="3833810" cy="976312"/>
          </a:xfrm>
        </p:spPr>
        <p:txBody>
          <a:bodyPr>
            <a:normAutofit/>
          </a:bodyPr>
          <a:lstStyle/>
          <a:p>
            <a:r>
              <a:rPr lang="de-AT" sz="2400" b="1" dirty="0" smtClean="0"/>
              <a:t>Spinnentiere</a:t>
            </a:r>
            <a:endParaRPr lang="de-AT" sz="2400" b="1" dirty="0"/>
          </a:p>
        </p:txBody>
      </p:sp>
      <p:pic>
        <p:nvPicPr>
          <p:cNvPr id="5" name="Inhaltsplatzhalter 4"/>
          <p:cNvPicPr>
            <a:picLocks noGrp="1" noChangeAspect="1"/>
          </p:cNvPicPr>
          <p:nvPr>
            <p:ph idx="1"/>
          </p:nvPr>
        </p:nvPicPr>
        <p:blipFill>
          <a:blip r:embed="rId2"/>
          <a:stretch>
            <a:fillRect/>
          </a:stretch>
        </p:blipFill>
        <p:spPr>
          <a:xfrm>
            <a:off x="3340100" y="128588"/>
            <a:ext cx="8645960" cy="6436006"/>
          </a:xfrm>
          <a:prstGeom prst="rect">
            <a:avLst/>
          </a:prstGeom>
        </p:spPr>
      </p:pic>
      <p:sp>
        <p:nvSpPr>
          <p:cNvPr id="4" name="Textplatzhalter 3"/>
          <p:cNvSpPr>
            <a:spLocks noGrp="1"/>
          </p:cNvSpPr>
          <p:nvPr>
            <p:ph type="body" sz="half" idx="2"/>
          </p:nvPr>
        </p:nvSpPr>
        <p:spPr>
          <a:xfrm>
            <a:off x="619122" y="1280174"/>
            <a:ext cx="2833688" cy="4806907"/>
          </a:xfrm>
        </p:spPr>
        <p:txBody>
          <a:bodyPr>
            <a:normAutofit lnSpcReduction="10000"/>
          </a:bodyPr>
          <a:lstStyle/>
          <a:p>
            <a:r>
              <a:rPr lang="de-AT" sz="2800" dirty="0" smtClean="0"/>
              <a:t>Spinnen haben im Unterschied zu den Insekten vier Beinpaare. Der Körper von Spinnentieren ist zweigeteilt. </a:t>
            </a:r>
          </a:p>
          <a:p>
            <a:r>
              <a:rPr lang="de-AT" sz="2800" dirty="0" smtClean="0"/>
              <a:t>Weitere Details siehst du auf der Zeichnung!</a:t>
            </a:r>
          </a:p>
          <a:p>
            <a:endParaRPr lang="de-AT" dirty="0"/>
          </a:p>
        </p:txBody>
      </p:sp>
      <p:sp>
        <p:nvSpPr>
          <p:cNvPr id="6" name="Textfeld 5"/>
          <p:cNvSpPr txBox="1"/>
          <p:nvPr/>
        </p:nvSpPr>
        <p:spPr>
          <a:xfrm>
            <a:off x="7167112" y="6564594"/>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3027539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05100" y="624110"/>
            <a:ext cx="8799512" cy="823690"/>
          </a:xfrm>
        </p:spPr>
        <p:txBody>
          <a:bodyPr/>
          <a:lstStyle/>
          <a:p>
            <a:r>
              <a:rPr lang="de-AT" dirty="0" smtClean="0"/>
              <a:t>Zur Spinne</a:t>
            </a:r>
            <a:endParaRPr lang="de-AT" dirty="0"/>
          </a:p>
        </p:txBody>
      </p:sp>
      <p:sp>
        <p:nvSpPr>
          <p:cNvPr id="3" name="Inhaltsplatzhalter 2"/>
          <p:cNvSpPr>
            <a:spLocks noGrp="1"/>
          </p:cNvSpPr>
          <p:nvPr>
            <p:ph idx="1"/>
          </p:nvPr>
        </p:nvSpPr>
        <p:spPr>
          <a:xfrm>
            <a:off x="2603500" y="1244600"/>
            <a:ext cx="8901112" cy="4641222"/>
          </a:xfrm>
        </p:spPr>
        <p:txBody>
          <a:bodyPr>
            <a:normAutofit/>
          </a:bodyPr>
          <a:lstStyle/>
          <a:p>
            <a:r>
              <a:rPr lang="de-AT" sz="2400" dirty="0" smtClean="0"/>
              <a:t>Ganz wenige Spinnen auf der Welt sind für Menschen giftig.</a:t>
            </a:r>
          </a:p>
          <a:p>
            <a:r>
              <a:rPr lang="de-AT" sz="2400" dirty="0" smtClean="0"/>
              <a:t>Spinnen töten ihre Beute durch einen giftigen Biss.</a:t>
            </a:r>
          </a:p>
          <a:p>
            <a:r>
              <a:rPr lang="de-AT" sz="2400" dirty="0" smtClean="0"/>
              <a:t>Aus den Spinnwarzen kommt Seide. Die Fäden der Spinne zählen zum stabilsten Material der Welt.</a:t>
            </a:r>
          </a:p>
          <a:p>
            <a:r>
              <a:rPr lang="de-AT" sz="2400" dirty="0">
                <a:hlinkClick r:id="rId2"/>
              </a:rPr>
              <a:t>http://</a:t>
            </a:r>
            <a:r>
              <a:rPr lang="de-AT" sz="2400" dirty="0" smtClean="0">
                <a:hlinkClick r:id="rId2"/>
              </a:rPr>
              <a:t>www.wdr.de/tv/kopfball/sendungsbeitraege/2012/0101/spinnenseide.jsp</a:t>
            </a:r>
            <a:endParaRPr lang="de-AT" sz="2400" dirty="0" smtClean="0"/>
          </a:p>
          <a:p>
            <a:r>
              <a:rPr lang="de-AT" sz="2400" dirty="0" smtClean="0"/>
              <a:t>Ein Spinnennetz ist äußerst belastbar. Überlege warum.</a:t>
            </a:r>
          </a:p>
          <a:p>
            <a:r>
              <a:rPr lang="de-AT" sz="2400" dirty="0" smtClean="0"/>
              <a:t>Spinnen legen Eier, die sie in einem Kokon sicher verwahren. Daraus schlüpfen kleine Spinnen.</a:t>
            </a:r>
          </a:p>
          <a:p>
            <a:endParaRPr lang="de-AT" dirty="0" smtClean="0"/>
          </a:p>
          <a:p>
            <a:endParaRPr lang="de-AT" dirty="0"/>
          </a:p>
        </p:txBody>
      </p:sp>
      <p:sp>
        <p:nvSpPr>
          <p:cNvPr id="4" name="Textfeld 3"/>
          <p:cNvSpPr txBox="1"/>
          <p:nvPr/>
        </p:nvSpPr>
        <p:spPr>
          <a:xfrm>
            <a:off x="7373052" y="6506312"/>
            <a:ext cx="4818948" cy="276999"/>
          </a:xfrm>
          <a:prstGeom prst="rect">
            <a:avLst/>
          </a:prstGeom>
          <a:noFill/>
        </p:spPr>
        <p:txBody>
          <a:bodyPr wrap="none" rtlCol="0">
            <a:spAutoFit/>
          </a:bodyPr>
          <a:lstStyle/>
          <a:p>
            <a:r>
              <a:rPr lang="de-AT" sz="1200" dirty="0" smtClean="0"/>
              <a:t>cc_ </a:t>
            </a:r>
            <a:r>
              <a:rPr lang="de-AT" sz="1200" dirty="0" err="1" smtClean="0"/>
              <a:t>Großlercher</a:t>
            </a:r>
            <a:r>
              <a:rPr lang="de-AT" sz="1200" dirty="0" smtClean="0"/>
              <a:t>, </a:t>
            </a:r>
            <a:r>
              <a:rPr lang="de-AT" sz="1200" dirty="0" err="1" smtClean="0"/>
              <a:t>Karaalp</a:t>
            </a:r>
            <a:r>
              <a:rPr lang="de-AT" sz="1200" dirty="0" smtClean="0"/>
              <a:t>, Kratky, Schwarz- PH Vorarlberg 2015</a:t>
            </a:r>
            <a:endParaRPr lang="de-AT" sz="1200" dirty="0"/>
          </a:p>
        </p:txBody>
      </p:sp>
    </p:spTree>
    <p:extLst>
      <p:ext uri="{BB962C8B-B14F-4D97-AF65-F5344CB8AC3E}">
        <p14:creationId xmlns:p14="http://schemas.microsoft.com/office/powerpoint/2010/main" val="3386190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1439</Words>
  <Application>Microsoft Office PowerPoint</Application>
  <PresentationFormat>Breitbild</PresentationFormat>
  <Paragraphs>112</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Century Gothic</vt:lpstr>
      <vt:lpstr>Wingdings 3</vt:lpstr>
      <vt:lpstr>Fetzen</vt:lpstr>
      <vt:lpstr> Willkommen im Hotel Ach!</vt:lpstr>
      <vt:lpstr>Die wundersamen Achwesen</vt:lpstr>
      <vt:lpstr>cc_ Großlercher, Karaalp, Kratky, Schwarz- PH Vorarlberg 2015</vt:lpstr>
      <vt:lpstr>Hier erfährst du hautnah viele Dinge über:  </vt:lpstr>
      <vt:lpstr>Ist die Spinne ein Insekt?</vt:lpstr>
      <vt:lpstr>Gliederfüßer</vt:lpstr>
      <vt:lpstr>Insekten</vt:lpstr>
      <vt:lpstr>Spinnentiere</vt:lpstr>
      <vt:lpstr>Zur Spinne</vt:lpstr>
      <vt:lpstr>Kleine Spinnenaufgabe</vt:lpstr>
      <vt:lpstr>PowerPoint-Präsentation</vt:lpstr>
      <vt:lpstr>   Zeichne einen Tausendfüßer!</vt:lpstr>
      <vt:lpstr>Krebstiere</vt:lpstr>
      <vt:lpstr>Die Biene             public domain</vt:lpstr>
      <vt:lpstr>Der Lebenszyklus einer Biene</vt:lpstr>
      <vt:lpstr>PowerPoint-Präsentation</vt:lpstr>
      <vt:lpstr>PowerPoint-Präsentation</vt:lpstr>
      <vt:lpstr>PowerPoint-Präsentation</vt:lpstr>
      <vt:lpstr>PowerPoint-Präsentation</vt:lpstr>
      <vt:lpstr>PowerPoint-Präsentation</vt:lpstr>
      <vt:lpstr>Eine Arbeitsbiene erzählt:                public domain</vt:lpstr>
      <vt:lpstr>Das Arbeitsbienenspiel</vt:lpstr>
      <vt:lpstr>Die Bienenkönigin und die Drohne</vt:lpstr>
      <vt:lpstr>Die Hummel</vt:lpstr>
      <vt:lpstr>Weitere Wildbienen</vt:lpstr>
      <vt:lpstr>Wir hoffen, es hat euch im Hotel Ach gefallen und ihr kommt wieder einmal vorbei, um die wundersamen Achwesen zu besuchen…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im Hotel Ach</dc:title>
  <dc:creator>Kerstin</dc:creator>
  <cp:lastModifiedBy>Kerstin</cp:lastModifiedBy>
  <cp:revision>78</cp:revision>
  <dcterms:created xsi:type="dcterms:W3CDTF">2015-04-04T11:00:12Z</dcterms:created>
  <dcterms:modified xsi:type="dcterms:W3CDTF">2015-05-27T13:26:38Z</dcterms:modified>
</cp:coreProperties>
</file>